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59"/>
  </p:handoutMasterIdLst>
  <p:sldIdLst>
    <p:sldId id="289" r:id="rId2"/>
    <p:sldId id="258" r:id="rId3"/>
    <p:sldId id="282" r:id="rId4"/>
    <p:sldId id="260" r:id="rId5"/>
    <p:sldId id="261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6" r:id="rId52"/>
    <p:sldId id="402" r:id="rId53"/>
    <p:sldId id="397" r:id="rId54"/>
    <p:sldId id="398" r:id="rId55"/>
    <p:sldId id="399" r:id="rId56"/>
    <p:sldId id="400" r:id="rId57"/>
    <p:sldId id="401" r:id="rId58"/>
  </p:sldIdLst>
  <p:sldSz cx="9144000" cy="6858000" type="screen4x3"/>
  <p:notesSz cx="6805613" cy="9939338"/>
  <p:embeddedFontLst>
    <p:embeddedFont>
      <p:font typeface="맑은 고딕" pitchFamily="50" charset="-127"/>
      <p:regular r:id="rId60"/>
      <p:bold r:id="rId61"/>
    </p:embeddedFont>
    <p:embeddedFont>
      <p:font typeface="HY견고딕" pitchFamily="18" charset="-127"/>
      <p:regular r:id="rId62"/>
    </p:embeddedFont>
    <p:embeddedFont>
      <p:font typeface="Cambria Math" pitchFamily="18" charset="0"/>
      <p:regular r:id="rId63"/>
    </p:embeddedFont>
    <p:embeddedFont>
      <p:font typeface="나눔손글씨 펜" charset="-127"/>
      <p:regular r:id="rId64"/>
    </p:embeddedFont>
    <p:embeddedFont>
      <p:font typeface="Tahoma" pitchFamily="34" charset="0"/>
      <p:regular r:id="rId65"/>
      <p:bold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>
      <p:cViewPr varScale="1">
        <p:scale>
          <a:sx n="106" d="100"/>
          <a:sy n="106" d="100"/>
        </p:scale>
        <p:origin x="-117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orient="horz" pos="3131"/>
        <p:guide pos="216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2018-01-16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8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기계 학습과 수학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벡터와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텐서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차원 이상의 구조를 가진 숫자 배열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3</a:t>
            </a:r>
            <a:r>
              <a:rPr lang="ko-KR" altLang="en-US" dirty="0" smtClean="0"/>
              <a:t>차원 구조의 </a:t>
            </a:r>
            <a:r>
              <a:rPr lang="en-US" altLang="ko-KR" dirty="0" smtClean="0"/>
              <a:t>RGB </a:t>
            </a:r>
            <a:r>
              <a:rPr lang="ko-KR" altLang="en-US" dirty="0" smtClean="0"/>
              <a:t>컬러 영상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0055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577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2.1.2 </a:t>
            </a:r>
            <a:r>
              <a:rPr lang="ko-KR" altLang="en-US" dirty="0" smtClean="0"/>
              <a:t>놈과 유사도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벡터와 행렬의 크기를 놈으로 측정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벡터의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/>
              <a:t>차 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행렬의 </a:t>
            </a:r>
            <a:r>
              <a:rPr lang="ko-KR" altLang="en-US" dirty="0" err="1" smtClean="0"/>
              <a:t>프로베니우스</a:t>
            </a:r>
            <a:r>
              <a:rPr lang="ko-KR" altLang="en-US" dirty="0" smtClean="0"/>
              <a:t> 놈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9" y="1291180"/>
            <a:ext cx="6264696" cy="170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03461"/>
            <a:ext cx="7224911" cy="373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45" y="4509120"/>
            <a:ext cx="6408712" cy="1060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43" y="5707929"/>
            <a:ext cx="5133409" cy="529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958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2.1.2 </a:t>
            </a:r>
            <a:r>
              <a:rPr lang="ko-KR" altLang="en-US" dirty="0" smtClean="0"/>
              <a:t>놈과 유사도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유사도와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거리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벡터를 기하학적으로 해석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코사인 유사도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29" y="1700808"/>
            <a:ext cx="6696744" cy="213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29" y="4895201"/>
            <a:ext cx="6837387" cy="557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747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2.1.3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해석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퍼셉트론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1958</a:t>
                </a:r>
                <a:r>
                  <a:rPr lang="ko-KR" altLang="en-US" dirty="0" smtClean="0"/>
                  <a:t>년 </a:t>
                </a:r>
                <a:r>
                  <a:rPr lang="ko-KR" altLang="en-US" dirty="0" err="1" smtClean="0"/>
                  <a:t>로젠블렛이</a:t>
                </a:r>
                <a:r>
                  <a:rPr lang="ko-KR" altLang="en-US" dirty="0" smtClean="0"/>
                  <a:t> 고안한 분류기 모델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동작을 수식으로 표현하면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2"/>
                <a:r>
                  <a:rPr lang="ko-KR" altLang="en-US" dirty="0" smtClean="0"/>
                  <a:t>활성 함수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dirty="0" smtClean="0"/>
                  <a:t>로는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계단함수 사용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13630"/>
            <a:ext cx="6192688" cy="247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41" y="5085184"/>
            <a:ext cx="7117027" cy="65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574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2.1.3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해석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퍼셉트론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2-3(c)]</a:t>
                </a:r>
                <a:r>
                  <a:rPr lang="ko-KR" altLang="en-US" dirty="0" smtClean="0"/>
                  <a:t>의 파란 직선은 두 개의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부분공간을 나누는 결정직선</a:t>
                </a:r>
                <a:r>
                  <a:rPr lang="en-US" altLang="ko-KR" baseline="30000" dirty="0" smtClean="0"/>
                  <a:t>decision line</a:t>
                </a:r>
              </a:p>
              <a:p>
                <a:pPr lvl="2"/>
                <a:r>
                  <a:rPr lang="en-US" altLang="ko-KR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sym typeface="Wingdings" pitchFamily="2" charset="2"/>
                      </a:rPr>
                      <m:t>𝐰</m:t>
                    </m:r>
                  </m:oMath>
                </a14:m>
                <a:r>
                  <a:rPr lang="ko-KR" altLang="en-US" dirty="0" smtClean="0"/>
                  <a:t>에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수직이고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0" smtClean="0">
                                    <a:latin typeface="Cambria Math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 smtClean="0"/>
                  <a:t>만큼 떨어져 있음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차원 특징공간은 결정평면</a:t>
                </a:r>
                <a:r>
                  <a:rPr lang="en-US" altLang="ko-KR" baseline="30000" dirty="0" smtClean="0"/>
                  <a:t>decision plane</a:t>
                </a:r>
                <a:r>
                  <a:rPr lang="en-US" altLang="ko-KR" dirty="0" smtClean="0"/>
                  <a:t>, 4</a:t>
                </a:r>
                <a:r>
                  <a:rPr lang="ko-KR" altLang="en-US" dirty="0" smtClean="0"/>
                  <a:t>차원 이상은 결정 </a:t>
                </a:r>
                <a:r>
                  <a:rPr lang="ko-KR" altLang="en-US" dirty="0" err="1" smtClean="0"/>
                  <a:t>초평면</a:t>
                </a:r>
                <a:r>
                  <a:rPr lang="en-US" altLang="ko-KR" baseline="30000" dirty="0" smtClean="0"/>
                  <a:t>decision </a:t>
                </a:r>
                <a:r>
                  <a:rPr lang="en-US" altLang="ko-KR" baseline="30000" dirty="0" err="1" smtClean="0"/>
                  <a:t>hyperplane</a:t>
                </a:r>
                <a:endParaRPr lang="en-US" altLang="ko-KR" baseline="30000" dirty="0" smtClean="0"/>
              </a:p>
              <a:p>
                <a:pPr lvl="1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3</a:t>
                </a:r>
                <a:r>
                  <a:rPr lang="ko-KR" altLang="en-US" dirty="0" smtClean="0"/>
                  <a:t>차원 특징공간을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위한 </a:t>
                </a:r>
                <a:r>
                  <a:rPr lang="ko-KR" altLang="en-US" dirty="0" err="1" smtClean="0"/>
                  <a:t>퍼셉트론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14295"/>
            <a:ext cx="6348611" cy="3187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39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2.1.3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해석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출력이 여러 개인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퍼셉트론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동작을 수식으로 표현하면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가중치 벡터를 각 부류의 기준 벡터로 간주하면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개 부류의 </a:t>
            </a:r>
            <a:r>
              <a:rPr lang="ko-KR" altLang="en-US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유사도를</a:t>
            </a:r>
            <a:r>
              <a:rPr lang="ko-KR" alt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계산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하는 셈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7"/>
            <a:ext cx="232825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5" y="4116971"/>
            <a:ext cx="1368152" cy="1276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972955"/>
            <a:ext cx="2808312" cy="1904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520837" y="4621027"/>
            <a:ext cx="43204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5" y="1443964"/>
            <a:ext cx="3816672" cy="31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5" y="1986196"/>
            <a:ext cx="3096343" cy="29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314905"/>
            <a:ext cx="3843313" cy="32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219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2.1.3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해석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학습의 정의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식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(2.10)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은 학습을 마친 프로그램을 현장에 설치했을 때 일어나는 과정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식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(2.11)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은 학습 과정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학습은 훈련집합의 샘플에 대해 식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(2.11)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을 가장 잘 만족하는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를 찾아내는 작업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현대 기계 학습에서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퍼셉트론의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중요성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딥러닝은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퍼셉트론을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여러 층으로 확장하여 만듦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714375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17031"/>
            <a:ext cx="72104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496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2.1.4 </a:t>
            </a:r>
            <a:r>
              <a:rPr lang="ko-KR" altLang="en-US" dirty="0" smtClean="0"/>
              <a:t>선형결합과 벡터공간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공간상의 한 점으로 화살표 끝이 벡터의 좌표에 해당</a:t>
            </a:r>
            <a:endParaRPr lang="en-US" altLang="ko-KR" dirty="0" smtClean="0"/>
          </a:p>
          <a:p>
            <a:r>
              <a:rPr lang="ko-KR" altLang="en-US" dirty="0" smtClean="0"/>
              <a:t>선형결합이 만드는 벡터공간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기저벡터</a:t>
            </a:r>
            <a:r>
              <a:rPr lang="en-US" altLang="ko-KR" dirty="0" smtClean="0"/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의 선형결합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선형결합으로 만들어지는 공간을 </a:t>
            </a:r>
            <a:r>
              <a:rPr lang="ko-KR" altLang="en-US" dirty="0" smtClean="0">
                <a:solidFill>
                  <a:srgbClr val="0000FF"/>
                </a:solidFill>
              </a:rPr>
              <a:t>벡터공간</a:t>
            </a:r>
            <a:r>
              <a:rPr lang="ko-KR" altLang="en-US" dirty="0" smtClean="0"/>
              <a:t>이라 부름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21088"/>
            <a:ext cx="364489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634365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14130"/>
            <a:ext cx="4146029" cy="2079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583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2.1.5 </a:t>
            </a:r>
            <a:r>
              <a:rPr lang="ko-KR" altLang="en-US" dirty="0" err="1" smtClean="0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역행렬의</a:t>
            </a:r>
            <a:r>
              <a:rPr lang="ko-KR" altLang="en-US" dirty="0" smtClean="0"/>
              <a:t> 원리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err="1" smtClean="0"/>
              <a:t>정사각행렬</a:t>
            </a:r>
            <a:r>
              <a:rPr lang="ko-KR" altLang="en-US" dirty="0" smtClean="0"/>
              <a:t>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의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역행렬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예를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들어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12046"/>
            <a:ext cx="7870119" cy="1754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77072"/>
            <a:ext cx="21145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013176"/>
            <a:ext cx="34575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600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2.1.5 </a:t>
            </a:r>
            <a:r>
              <a:rPr lang="ko-KR" altLang="en-US" dirty="0" err="1" smtClean="0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정리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592455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86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기계 학습에서 수학의 역할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수학</a:t>
            </a:r>
            <a:r>
              <a:rPr lang="ko-KR" altLang="en-US" dirty="0" smtClean="0"/>
              <a:t>은 목적함수를 정의하고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목적함수가 최저가 되는 점을 찾아주는 최적화 이론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최적화 이론에 규제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모멘텀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학습률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멈춤조건과</a:t>
            </a:r>
            <a:r>
              <a:rPr lang="ko-KR" altLang="en-US" dirty="0" smtClean="0"/>
              <a:t> 같은 제어를 추가하여 </a:t>
            </a:r>
            <a:r>
              <a:rPr lang="ko-KR" altLang="en-US" dirty="0" smtClean="0">
                <a:solidFill>
                  <a:srgbClr val="0000FF"/>
                </a:solidFill>
              </a:rPr>
              <a:t>알고리즘</a:t>
            </a:r>
            <a:r>
              <a:rPr lang="ko-KR" altLang="en-US" dirty="0" smtClean="0"/>
              <a:t> 구축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사람</a:t>
            </a:r>
            <a:r>
              <a:rPr lang="ko-KR" altLang="en-US" dirty="0" smtClean="0"/>
              <a:t>은 알고리즘을 설계하고 데이터를 수집함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38" y="2708920"/>
            <a:ext cx="5064698" cy="371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2.1.5 </a:t>
            </a:r>
            <a:r>
              <a:rPr lang="ko-KR" altLang="en-US" dirty="0" err="1" smtClean="0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의 행렬식 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det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기하학적 의미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차원에서는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행 벡터가 이루는 </a:t>
            </a:r>
            <a:r>
              <a:rPr lang="ko-KR" altLang="en-US" dirty="0" err="1" smtClean="0"/>
              <a:t>평행사변형의</a:t>
            </a:r>
            <a:r>
              <a:rPr lang="ko-KR" altLang="en-US" dirty="0" smtClean="0"/>
              <a:t> 넓이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차원에서는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행 벡터가 이루는 평행사각기둥의 부피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66545"/>
            <a:ext cx="6552728" cy="122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33622"/>
            <a:ext cx="3548423" cy="40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69" y="4437112"/>
            <a:ext cx="4404711" cy="2030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656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2.1.5 </a:t>
            </a:r>
            <a:r>
              <a:rPr lang="ko-KR" altLang="en-US" dirty="0" err="1" smtClean="0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정부호</a:t>
            </a:r>
            <a:r>
              <a:rPr lang="ko-KR" altLang="en-US" dirty="0" smtClean="0"/>
              <a:t> 행렬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예를 들어</a:t>
            </a:r>
            <a:r>
              <a:rPr lang="en-US" altLang="ko-KR" dirty="0" smtClean="0"/>
              <a:t>,                                                                   </a:t>
            </a:r>
            <a:r>
              <a:rPr lang="ko-KR" altLang="en-US" dirty="0" smtClean="0"/>
              <a:t>이므로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48716"/>
            <a:ext cx="5628409" cy="398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8960"/>
            <a:ext cx="31051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88232"/>
            <a:ext cx="45815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37112"/>
            <a:ext cx="7256318" cy="1272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00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2.1.6 </a:t>
            </a:r>
            <a:r>
              <a:rPr lang="ko-KR" altLang="en-US" dirty="0" smtClean="0"/>
              <a:t>행렬 분해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분해란</a:t>
                </a:r>
                <a:r>
                  <a:rPr lang="en-US" altLang="ko-KR" dirty="0" smtClean="0"/>
                  <a:t>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정수 </a:t>
                </a:r>
                <a:r>
                  <a:rPr lang="en-US" altLang="ko-KR" dirty="0" smtClean="0"/>
                  <a:t>3717</a:t>
                </a:r>
                <a:r>
                  <a:rPr lang="ko-KR" altLang="en-US" dirty="0" smtClean="0"/>
                  <a:t>은 특성이 보이지 않지만</a:t>
                </a:r>
                <a:r>
                  <a:rPr lang="en-US" altLang="ko-KR" dirty="0" smtClean="0"/>
                  <a:t>, 3*3*7*59</a:t>
                </a:r>
                <a:r>
                  <a:rPr lang="ko-KR" altLang="en-US" dirty="0" smtClean="0"/>
                  <a:t>로 소인수 분해를 하면 특성이 보이듯이</a:t>
                </a:r>
                <a:r>
                  <a:rPr lang="en-US" altLang="ko-KR" dirty="0" smtClean="0"/>
                  <a:t>, </a:t>
                </a:r>
                <a:br>
                  <a:rPr lang="en-US" altLang="ko-KR" dirty="0" smtClean="0"/>
                </a:br>
                <a:r>
                  <a:rPr lang="ko-KR" altLang="en-US" dirty="0" smtClean="0"/>
                  <a:t>행렬도 분해하면 여러모로 유용함</a:t>
                </a:r>
                <a:endParaRPr lang="en-US" altLang="ko-KR" dirty="0" smtClean="0"/>
              </a:p>
              <a:p>
                <a:r>
                  <a:rPr lang="ko-KR" altLang="en-US" dirty="0" err="1" smtClean="0"/>
                  <a:t>고윳값과</a:t>
                </a:r>
                <a:r>
                  <a:rPr lang="ko-KR" altLang="en-US" dirty="0" smtClean="0"/>
                  <a:t> 고유 벡터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고유 벡터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ko-KR" altLang="en-US" dirty="0" smtClean="0"/>
                  <a:t>와 </a:t>
                </a:r>
                <a:r>
                  <a:rPr lang="ko-KR" altLang="en-US" dirty="0" err="1" smtClean="0"/>
                  <a:t>고윳값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𝜆</m:t>
                    </m:r>
                  </m:oMath>
                </a14:m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들어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=3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 smtClean="0"/>
                  <a:t>이고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1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 smtClean="0"/>
                  <a:t>이므로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=3, 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ko-KR" altLang="en-US" dirty="0" smtClean="0"/>
                  <a:t>이고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 smtClean="0"/>
                  <a:t>=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86" y="3212976"/>
            <a:ext cx="11239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183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2.1.6 </a:t>
            </a:r>
            <a:r>
              <a:rPr lang="ko-KR" altLang="en-US" dirty="0" smtClean="0"/>
              <a:t>행렬 분해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고윳값과</a:t>
            </a:r>
            <a:r>
              <a:rPr lang="ko-KR" altLang="en-US" dirty="0" smtClean="0"/>
              <a:t> 고유 벡터의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기하학적 해석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5630695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97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2.1.6 </a:t>
            </a:r>
            <a:r>
              <a:rPr lang="ko-KR" altLang="en-US" dirty="0" smtClean="0"/>
              <a:t>행렬 분해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 smtClean="0"/>
                  <a:t>고윳값</a:t>
                </a:r>
                <a:r>
                  <a:rPr lang="ko-KR" altLang="en-US" dirty="0" smtClean="0"/>
                  <a:t> 분해</a:t>
                </a:r>
                <a:r>
                  <a:rPr lang="en-US" altLang="ko-KR" baseline="30000" dirty="0" err="1" smtClean="0"/>
                  <a:t>eigen</a:t>
                </a:r>
                <a:r>
                  <a:rPr lang="en-US" altLang="ko-KR" baseline="30000" dirty="0" smtClean="0"/>
                  <a:t> value</a:t>
                </a:r>
                <a:r>
                  <a:rPr lang="ko-KR" altLang="en-US" baseline="30000" dirty="0" smtClean="0"/>
                  <a:t> </a:t>
                </a:r>
                <a:r>
                  <a:rPr lang="en-US" altLang="ko-KR" baseline="30000" dirty="0" smtClean="0"/>
                  <a:t>decomposition</a:t>
                </a:r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고유 벡터를 열에 배치한 행렬이고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𝚲</m:t>
                    </m:r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고윳값을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대각선에 배치한 대각행렬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예를 들어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−0.5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고윳값</a:t>
                </a:r>
                <a:r>
                  <a:rPr lang="ko-KR" altLang="en-US" dirty="0" smtClean="0"/>
                  <a:t> 분해는 </a:t>
                </a:r>
                <a:r>
                  <a:rPr lang="ko-KR" altLang="en-US" dirty="0" err="1" smtClean="0"/>
                  <a:t>정사각행렬에만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적용 가능한데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기계 학습에서는 </a:t>
                </a:r>
                <a:r>
                  <a:rPr lang="ko-KR" altLang="en-US" dirty="0" err="1" smtClean="0"/>
                  <a:t>정사각행렬이</a:t>
                </a:r>
                <a:r>
                  <a:rPr lang="ko-KR" altLang="en-US" dirty="0" smtClean="0"/>
                  <a:t> 아닌 경우의 분해도 필요하므로 </a:t>
                </a:r>
                <a:r>
                  <a:rPr lang="ko-KR" altLang="en-US" dirty="0" err="1" smtClean="0"/>
                  <a:t>고윳값</a:t>
                </a:r>
                <a:r>
                  <a:rPr lang="ko-KR" altLang="en-US" dirty="0" smtClean="0"/>
                  <a:t> 분해는 한계를 가짐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50482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498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2.1.6 </a:t>
            </a:r>
            <a:r>
              <a:rPr lang="ko-KR" altLang="en-US" dirty="0" smtClean="0"/>
              <a:t>행렬 분해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행렬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</a:t>
                </a:r>
                <a:r>
                  <a:rPr lang="ko-KR" altLang="en-US" dirty="0" err="1" smtClean="0"/>
                  <a:t>특잇값</a:t>
                </a:r>
                <a:r>
                  <a:rPr lang="ko-KR" altLang="en-US" dirty="0" smtClean="0"/>
                  <a:t> 분해</a:t>
                </a:r>
                <a:r>
                  <a:rPr lang="en-US" altLang="ko-KR" baseline="30000" dirty="0" smtClean="0"/>
                  <a:t>SVD(singular value decomposition)</a:t>
                </a:r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왼쪽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특이행렬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U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AA</a:t>
                </a:r>
                <a:r>
                  <a:rPr lang="en-US" altLang="ko-KR" baseline="30000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고유 벡터를 열에 배치한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행렬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오른쪽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특이행렬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ko-KR" baseline="30000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고유 벡터를 열에 배치한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행렬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𝚺</m:t>
                    </m:r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AA</a:t>
                </a:r>
                <a:r>
                  <a:rPr lang="en-US" altLang="ko-KR" baseline="30000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고윳값의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제곱근을 대각선에 배치한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대각행렬 </a:t>
                </a:r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95" y="1491172"/>
            <a:ext cx="61912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94" y="3501008"/>
            <a:ext cx="6410371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09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통계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2.2.1 </a:t>
            </a:r>
            <a:r>
              <a:rPr lang="ko-KR" altLang="en-US" dirty="0" smtClean="0"/>
              <a:t>확률 기초</a:t>
            </a:r>
            <a:endParaRPr lang="en-US" altLang="ko-KR" dirty="0" smtClean="0"/>
          </a:p>
          <a:p>
            <a:r>
              <a:rPr lang="en-US" altLang="ko-KR" dirty="0" smtClean="0"/>
              <a:t>2.2.2 </a:t>
            </a:r>
            <a:r>
              <a:rPr lang="ko-KR" altLang="en-US" dirty="0" err="1" smtClean="0"/>
              <a:t>베이즈</a:t>
            </a:r>
            <a:r>
              <a:rPr lang="ko-KR" altLang="en-US" dirty="0" smtClean="0"/>
              <a:t> 정리와 기계 학습</a:t>
            </a:r>
            <a:endParaRPr lang="en-US" altLang="ko-KR" dirty="0" smtClean="0"/>
          </a:p>
          <a:p>
            <a:r>
              <a:rPr lang="en-US" altLang="ko-KR" dirty="0" smtClean="0"/>
              <a:t>2.2.3 </a:t>
            </a:r>
            <a:r>
              <a:rPr lang="ko-KR" altLang="en-US" dirty="0" smtClean="0"/>
              <a:t>최대 우도</a:t>
            </a:r>
            <a:endParaRPr lang="en-US" altLang="ko-KR" dirty="0" smtClean="0"/>
          </a:p>
          <a:p>
            <a:r>
              <a:rPr lang="en-US" altLang="ko-KR" dirty="0" smtClean="0"/>
              <a:t>2.2.4 </a:t>
            </a:r>
            <a:r>
              <a:rPr lang="ko-KR" altLang="en-US" dirty="0" smtClean="0"/>
              <a:t>평균과 분산</a:t>
            </a:r>
            <a:endParaRPr lang="en-US" altLang="ko-KR" dirty="0" smtClean="0"/>
          </a:p>
          <a:p>
            <a:r>
              <a:rPr lang="en-US" altLang="ko-KR" dirty="0" smtClean="0"/>
              <a:t>2.2.5 </a:t>
            </a:r>
            <a:r>
              <a:rPr lang="ko-KR" altLang="en-US" dirty="0" smtClean="0"/>
              <a:t>유용한 확률분포</a:t>
            </a:r>
            <a:endParaRPr lang="en-US" altLang="ko-KR" dirty="0" smtClean="0"/>
          </a:p>
          <a:p>
            <a:r>
              <a:rPr lang="en-US" altLang="ko-KR" dirty="0" smtClean="0"/>
              <a:t>2.2.6 </a:t>
            </a:r>
            <a:r>
              <a:rPr lang="ko-KR" altLang="en-US" dirty="0" smtClean="0"/>
              <a:t>정보이론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기계 학습이 처리할 데이터는 불확실한 세상에서 발생하므로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불확실성</a:t>
            </a:r>
            <a:r>
              <a:rPr lang="ko-KR" altLang="en-US" dirty="0" smtClean="0"/>
              <a:t>을 다루는 확률과 통계를 잘 활용해야 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4817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확률변수</a:t>
            </a:r>
            <a:r>
              <a:rPr lang="en-US" altLang="ko-KR" baseline="30000" dirty="0" smtClean="0"/>
              <a:t>random variable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윷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다섯 가지 경우 중 한 값을 갖는 확률변수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 lvl="1">
              <a:lnSpc>
                <a:spcPct val="150000"/>
              </a:lnSpc>
            </a:pP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의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정의역은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도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개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걸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윷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모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55" y="2276872"/>
            <a:ext cx="73914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778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확률분포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ko-KR" altLang="en-US" dirty="0" smtClean="0"/>
                  <a:t>확률벡터</a:t>
                </a:r>
                <a:r>
                  <a:rPr lang="en-US" altLang="ko-KR" baseline="30000" dirty="0" smtClean="0"/>
                  <a:t>random vector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Iris</a:t>
                </a:r>
                <a:r>
                  <a:rPr lang="ko-KR" altLang="en-US" dirty="0" smtClean="0"/>
                  <a:t>에서 확률벡터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차원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꽃받침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길이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꽃받침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너비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꽃잎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길이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,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꽃잎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너비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35" y="1484784"/>
            <a:ext cx="7666165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35" y="2204864"/>
            <a:ext cx="4752528" cy="22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624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간단한 확률실험 장치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주머니에서 번호를 뽑은 다음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번호에 따라 해당 병에서 공을 뽑고 색을 관찰함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번호를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공의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색을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라는 확률변수로 표현하면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정의역은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smtClean="0">
                <a:cs typeface="Times New Roman" pitchFamily="18" charset="0"/>
              </a:rPr>
              <a:t>∈{①,②,③},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cs typeface="Times New Roman" pitchFamily="18" charset="0"/>
              </a:rPr>
              <a:t>∈{</a:t>
            </a:r>
            <a:r>
              <a:rPr lang="ko-KR" altLang="en-US" dirty="0">
                <a:cs typeface="Times New Roman" pitchFamily="18" charset="0"/>
              </a:rPr>
              <a:t>파랑</a:t>
            </a:r>
            <a:r>
              <a:rPr lang="en-US" altLang="ko-KR" dirty="0">
                <a:cs typeface="Times New Roman" pitchFamily="18" charset="0"/>
              </a:rPr>
              <a:t>, </a:t>
            </a:r>
            <a:r>
              <a:rPr lang="ko-KR" altLang="en-US" dirty="0">
                <a:cs typeface="Times New Roman" pitchFamily="18" charset="0"/>
              </a:rPr>
              <a:t>하양</a:t>
            </a:r>
            <a:r>
              <a:rPr lang="en-US" altLang="ko-KR" dirty="0" smtClean="0">
                <a:cs typeface="Times New Roman" pitchFamily="18" charset="0"/>
              </a:rPr>
              <a:t>}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24944"/>
            <a:ext cx="6110635" cy="1954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95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2.1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선형대수를 다룬다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2.2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확률과 통계를 다룬다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2.3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최적화 이론을 다룬다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89" y="3028270"/>
            <a:ext cx="7806943" cy="256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곱 규칙과 합 규칙</a:t>
            </a:r>
            <a:endParaRPr lang="en-US" altLang="ko-KR" dirty="0" smtClean="0"/>
          </a:p>
          <a:p>
            <a:pPr lvl="1"/>
            <a:r>
              <a:rPr lang="en-US" altLang="ko-KR" dirty="0" smtClean="0">
                <a:cs typeface="Times New Roman" pitchFamily="18" charset="0"/>
              </a:rPr>
              <a:t>①</a:t>
            </a:r>
            <a:r>
              <a:rPr lang="ko-KR" altLang="en-US" dirty="0" smtClean="0">
                <a:cs typeface="Times New Roman" pitchFamily="18" charset="0"/>
              </a:rPr>
              <a:t>번</a:t>
            </a:r>
            <a:r>
              <a:rPr lang="en-US" altLang="ko-KR" dirty="0" smtClean="0">
                <a:cs typeface="Times New Roman" pitchFamily="18" charset="0"/>
              </a:rPr>
              <a:t> </a:t>
            </a:r>
            <a:r>
              <a:rPr lang="ko-KR" altLang="en-US" dirty="0" smtClean="0">
                <a:cs typeface="Times New Roman" pitchFamily="18" charset="0"/>
              </a:rPr>
              <a:t>카드를 뽑을 확률은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=①)=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(①)=1/8</a:t>
            </a: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카드는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>
                <a:cs typeface="Times New Roman" pitchFamily="18" charset="0"/>
              </a:rPr>
              <a:t>①</a:t>
            </a:r>
            <a:r>
              <a:rPr lang="ko-KR" altLang="en-US" dirty="0" smtClean="0">
                <a:cs typeface="Times New Roman" pitchFamily="18" charset="0"/>
              </a:rPr>
              <a:t>번</a:t>
            </a:r>
            <a:r>
              <a:rPr lang="en-US" altLang="ko-KR" dirty="0" smtClean="0">
                <a:cs typeface="Times New Roman" pitchFamily="18" charset="0"/>
              </a:rPr>
              <a:t>, </a:t>
            </a:r>
            <a:r>
              <a:rPr lang="ko-KR" altLang="en-US" dirty="0" smtClean="0">
                <a:cs typeface="Times New Roman" pitchFamily="18" charset="0"/>
              </a:rPr>
              <a:t>공은 하양일 확률은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①,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하양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①,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하양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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결합확률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곱 규칙</a:t>
            </a:r>
            <a:endParaRPr lang="en-US" altLang="ko-KR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하얀 공이 뽑힐 확률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합 규칙</a:t>
            </a:r>
            <a:endParaRPr lang="en-US" altLang="ko-KR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91" y="2132856"/>
            <a:ext cx="6066165" cy="5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70" y="3165393"/>
            <a:ext cx="772477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11" y="4244709"/>
            <a:ext cx="6312869" cy="92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11" y="5589240"/>
            <a:ext cx="7622431" cy="791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90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베이즈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정리와 기계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베이즈</a:t>
            </a:r>
            <a:r>
              <a:rPr lang="ko-KR" altLang="en-US" dirty="0" smtClean="0"/>
              <a:t> 정리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식 </a:t>
            </a:r>
            <a:r>
              <a:rPr lang="en-US" altLang="ko-KR" dirty="0" smtClean="0"/>
              <a:t>(2.26))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다음 질문을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 </a:t>
            </a:r>
            <a:r>
              <a:rPr lang="en-US" altLang="ko-KR" dirty="0" smtClean="0"/>
              <a:t>(2.27)</a:t>
            </a:r>
            <a:r>
              <a:rPr lang="ko-KR" altLang="en-US" dirty="0" smtClean="0"/>
              <a:t>로 쓸 수 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58769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76872"/>
            <a:ext cx="2667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356" y="2486422"/>
            <a:ext cx="7048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755576" y="2657872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44" y="3753055"/>
            <a:ext cx="8192591" cy="289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7" y="4437112"/>
            <a:ext cx="6226614" cy="464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767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베이즈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정리와 기계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베이즈</a:t>
            </a:r>
            <a:r>
              <a:rPr lang="ko-KR" altLang="en-US" dirty="0" smtClean="0"/>
              <a:t> 정리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식 </a:t>
            </a:r>
            <a:r>
              <a:rPr lang="en-US" altLang="ko-KR" dirty="0" smtClean="0"/>
              <a:t>(2.26))</a:t>
            </a:r>
          </a:p>
          <a:p>
            <a:pPr lvl="1"/>
            <a:r>
              <a:rPr lang="ko-KR" altLang="en-US" dirty="0" err="1" smtClean="0"/>
              <a:t>베이즈</a:t>
            </a:r>
            <a:r>
              <a:rPr lang="ko-KR" altLang="en-US" dirty="0" smtClean="0"/>
              <a:t> 정리를 적용하면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세 가지 경우에 대해 확률을 계산하면</a:t>
            </a:r>
            <a:r>
              <a:rPr lang="en-US" altLang="ko-KR" dirty="0" smtClean="0"/>
              <a:t>,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r>
              <a:rPr lang="ko-KR" altLang="en-US" dirty="0" err="1" smtClean="0">
                <a:solidFill>
                  <a:srgbClr val="0000FF"/>
                </a:solidFill>
              </a:rPr>
              <a:t>베이즈</a:t>
            </a:r>
            <a:r>
              <a:rPr lang="ko-KR" altLang="en-US" dirty="0" smtClean="0">
                <a:solidFill>
                  <a:srgbClr val="0000FF"/>
                </a:solidFill>
              </a:rPr>
              <a:t> 정리의 해석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272867"/>
            <a:ext cx="4992546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33" y="2492896"/>
            <a:ext cx="3309749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004048" y="3415832"/>
            <a:ext cx="3287216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dirty="0" smtClean="0">
                <a:cs typeface="Times New Roman" pitchFamily="18" charset="0"/>
              </a:rPr>
              <a:t>③</a:t>
            </a:r>
            <a:r>
              <a:rPr lang="ko-KR" altLang="en-US" sz="2000" dirty="0" smtClean="0">
                <a:cs typeface="Times New Roman" pitchFamily="18" charset="0"/>
              </a:rPr>
              <a:t>번</a:t>
            </a:r>
            <a:r>
              <a:rPr lang="en-US" altLang="ko-KR" sz="2000" dirty="0" smtClean="0">
                <a:cs typeface="Times New Roman" pitchFamily="18" charset="0"/>
              </a:rPr>
              <a:t> </a:t>
            </a:r>
            <a:r>
              <a:rPr lang="ko-KR" altLang="en-US" sz="2000" dirty="0" smtClean="0">
                <a:cs typeface="Times New Roman" pitchFamily="18" charset="0"/>
              </a:rPr>
              <a:t>병일 확률이 가장 높음</a:t>
            </a:r>
            <a:endParaRPr lang="ko-KR" altLang="en-US" sz="2000" dirty="0" smtClean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201207" y="3644432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346" y="5067638"/>
            <a:ext cx="2426767" cy="95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134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베이즈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정리와 기계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기계 학습에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Iris </a:t>
            </a:r>
            <a:r>
              <a:rPr lang="ko-KR" altLang="en-US" dirty="0" smtClean="0"/>
              <a:t>데이터 분류 문제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특징 벡터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부류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cs typeface="Times New Roman" pitchFamily="18" charset="0"/>
              </a:rPr>
              <a:t>∈</a:t>
            </a:r>
            <a:r>
              <a:rPr lang="en-US" altLang="ko-KR" dirty="0" smtClean="0">
                <a:cs typeface="Times New Roman" pitchFamily="18" charset="0"/>
              </a:rPr>
              <a:t>{</a:t>
            </a:r>
            <a:r>
              <a:rPr lang="en-US" altLang="ko-KR" dirty="0" err="1" smtClean="0">
                <a:cs typeface="Times New Roman" pitchFamily="18" charset="0"/>
              </a:rPr>
              <a:t>setosa</a:t>
            </a:r>
            <a:r>
              <a:rPr lang="en-US" altLang="ko-KR" dirty="0" smtClean="0">
                <a:cs typeface="Times New Roman" pitchFamily="18" charset="0"/>
              </a:rPr>
              <a:t>, </a:t>
            </a:r>
            <a:r>
              <a:rPr lang="en-US" altLang="ko-KR" dirty="0" err="1" smtClean="0">
                <a:cs typeface="Times New Roman" pitchFamily="18" charset="0"/>
              </a:rPr>
              <a:t>versicolor</a:t>
            </a:r>
            <a:r>
              <a:rPr lang="en-US" altLang="ko-KR" dirty="0" smtClean="0">
                <a:cs typeface="Times New Roman" pitchFamily="18" charset="0"/>
              </a:rPr>
              <a:t>, </a:t>
            </a:r>
            <a:r>
              <a:rPr lang="en-US" altLang="ko-KR" dirty="0" err="1" smtClean="0">
                <a:cs typeface="Times New Roman" pitchFamily="18" charset="0"/>
              </a:rPr>
              <a:t>virginica</a:t>
            </a:r>
            <a:r>
              <a:rPr lang="en-US" altLang="ko-KR" dirty="0" smtClean="0">
                <a:cs typeface="Times New Roman" pitchFamily="18" charset="0"/>
              </a:rPr>
              <a:t>}</a:t>
            </a: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분류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문제를 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</a:rPr>
              <a:t>argmax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로 표현하면 식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(2.29)</a:t>
            </a: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447675" lvl="2" indent="0">
              <a:buNone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사후확률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ko-KR" b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를 직접 추정하는 일은 아주 단순한 경우를 빼고 불가능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따라서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베이즈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정리를 이용하여 추정함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 smtClean="0"/>
              <a:t>사전확률은 식 </a:t>
            </a:r>
            <a:r>
              <a:rPr lang="en-US" altLang="ko-KR" dirty="0" smtClean="0"/>
              <a:t>(2.30)</a:t>
            </a:r>
            <a:r>
              <a:rPr lang="ko-KR" altLang="en-US" dirty="0" smtClean="0"/>
              <a:t>으로 추정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우도는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6.4</a:t>
            </a:r>
            <a:r>
              <a:rPr lang="ko-KR" altLang="en-US" dirty="0" smtClean="0"/>
              <a:t>절의 밀도 추정 기법으로 추정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80583"/>
            <a:ext cx="6813426" cy="54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05" y="3176556"/>
            <a:ext cx="7884368" cy="902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360" y="4941168"/>
            <a:ext cx="2608573" cy="59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082576"/>
            <a:ext cx="7143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9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최대 우도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매개변수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 err="1" smtClean="0"/>
                  <a:t>를</a:t>
                </a:r>
                <a:r>
                  <a:rPr lang="ko-KR" altLang="en-US" dirty="0" smtClean="0"/>
                  <a:t> 모르는 상황에서 매개변수를 추정하는 문제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2-17(b)] </a:t>
                </a:r>
                <a:r>
                  <a:rPr lang="ko-KR" altLang="en-US" dirty="0" smtClean="0"/>
                  <a:t>상황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7180312" cy="273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949280"/>
            <a:ext cx="8476059" cy="313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2" y="5373216"/>
            <a:ext cx="4459982" cy="317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55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최대 우도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최대 </a:t>
            </a:r>
            <a:r>
              <a:rPr lang="ko-KR" altLang="en-US" dirty="0" err="1" smtClean="0"/>
              <a:t>우도법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2-17(b)] </a:t>
            </a:r>
            <a:r>
              <a:rPr lang="ko-KR" altLang="en-US" dirty="0" smtClean="0"/>
              <a:t>문제를 수식으로 쓰면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일반화 하면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수치 문제를 피하기 위해 로그 표현으로 바꾸면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5" y="1988840"/>
            <a:ext cx="6480720" cy="569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84984"/>
            <a:ext cx="7200800" cy="515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74" y="4725144"/>
            <a:ext cx="8027473" cy="62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31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평균과 분산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데이터의 요약 정보로서 평균과 분산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평균 벡터와 </a:t>
            </a:r>
            <a:r>
              <a:rPr lang="ko-KR" altLang="en-US" dirty="0" err="1" smtClean="0"/>
              <a:t>공분산</a:t>
            </a:r>
            <a:r>
              <a:rPr lang="ko-KR" altLang="en-US" dirty="0" smtClean="0"/>
              <a:t> 행렬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5981328" cy="158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51" y="3717032"/>
            <a:ext cx="4858461" cy="7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0" y="5517232"/>
            <a:ext cx="4177035" cy="926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0" y="4661155"/>
            <a:ext cx="5112568" cy="670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65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평균과 분산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평균 벡터와 </a:t>
            </a:r>
            <a:r>
              <a:rPr lang="ko-KR" altLang="en-US" dirty="0" err="1" smtClean="0"/>
              <a:t>공분산</a:t>
            </a:r>
            <a:r>
              <a:rPr lang="ko-KR" altLang="en-US" dirty="0" smtClean="0"/>
              <a:t> 행렬 예제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1" y="1556792"/>
            <a:ext cx="6707113" cy="5031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91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유용한 확률분포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가우시안 분포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𝜇</m:t>
                    </m:r>
                  </m:oMath>
                </a14:m>
                <a:r>
                  <a:rPr lang="ko-KR" altLang="en-US" dirty="0" smtClean="0"/>
                  <a:t>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 smtClean="0"/>
                  <a:t>으로 정의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다차원 </a:t>
                </a:r>
                <a:r>
                  <a:rPr lang="ko-KR" altLang="en-US" dirty="0" err="1" smtClean="0"/>
                  <a:t>가우시안</a:t>
                </a:r>
                <a:r>
                  <a:rPr lang="ko-KR" altLang="en-US" dirty="0" smtClean="0"/>
                  <a:t> 분포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평균벡터 </a:t>
                </a:r>
                <a14:m>
                  <m:oMath xmlns:m="http://schemas.openxmlformats.org/officeDocument/2006/math">
                    <m:r>
                      <a:rPr lang="ko-KR" altLang="en-US" b="1" i="0">
                        <a:latin typeface="Cambria Math"/>
                      </a:rPr>
                      <m:t>𝛍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:r>
                  <a:rPr lang="ko-KR" altLang="en-US" dirty="0" err="1" smtClean="0"/>
                  <a:t>공분산행렬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l-GR" altLang="ko-KR" b="1" i="0">
                        <a:latin typeface="Cambria Math"/>
                        <a:ea typeface="Cambria Math"/>
                      </a:rPr>
                      <m:t>𝚺</m:t>
                    </m:r>
                  </m:oMath>
                </a14:m>
                <a:r>
                  <a:rPr lang="ko-KR" altLang="en-US" dirty="0" smtClean="0"/>
                  <a:t>로 정의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3960440" cy="75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3458"/>
            <a:ext cx="6673379" cy="172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5373217"/>
            <a:ext cx="6048672" cy="81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862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유용한 확률분포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베르누이 분포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성공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=1</a:t>
            </a:r>
            <a:r>
              <a:rPr lang="en-US" altLang="ko-KR" dirty="0" smtClean="0"/>
              <a:t>)</a:t>
            </a:r>
            <a:r>
              <a:rPr lang="ko-KR" altLang="en-US" dirty="0" smtClean="0"/>
              <a:t> 확률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이고 실패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en-US" altLang="ko-KR" dirty="0" smtClean="0"/>
              <a:t>)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확률이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1-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인 분포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이항 분포</a:t>
            </a:r>
            <a:endParaRPr lang="en-US" altLang="ko-KR" dirty="0" smtClean="0"/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성공 확률이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인 베르누이 실험을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번 수행할 때 성공할 횟수의 확률분포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844825"/>
            <a:ext cx="4752527" cy="67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26" y="3568531"/>
            <a:ext cx="6433661" cy="652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72420"/>
            <a:ext cx="3280023" cy="2396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96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선형대수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벡터와 행렬</a:t>
            </a:r>
            <a:endParaRPr lang="en-US" altLang="ko-KR" dirty="0" smtClean="0"/>
          </a:p>
          <a:p>
            <a:r>
              <a:rPr lang="en-US" altLang="ko-KR" dirty="0" smtClean="0"/>
              <a:t>2.1.2 </a:t>
            </a:r>
            <a:r>
              <a:rPr lang="ko-KR" altLang="en-US" dirty="0" smtClean="0"/>
              <a:t>놈과 유사도</a:t>
            </a:r>
            <a:endParaRPr lang="en-US" altLang="ko-KR" dirty="0" smtClean="0"/>
          </a:p>
          <a:p>
            <a:r>
              <a:rPr lang="en-US" altLang="ko-KR" dirty="0" smtClean="0"/>
              <a:t>2.1.3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해석</a:t>
            </a:r>
            <a:endParaRPr lang="en-US" altLang="ko-KR" dirty="0" smtClean="0"/>
          </a:p>
          <a:p>
            <a:r>
              <a:rPr lang="en-US" altLang="ko-KR" dirty="0" smtClean="0"/>
              <a:t>2.1.4 </a:t>
            </a:r>
            <a:r>
              <a:rPr lang="ko-KR" altLang="en-US" dirty="0" smtClean="0"/>
              <a:t>선형결합과 벡터공간</a:t>
            </a:r>
            <a:endParaRPr lang="en-US" altLang="ko-KR" dirty="0" smtClean="0"/>
          </a:p>
          <a:p>
            <a:r>
              <a:rPr lang="en-US" altLang="ko-KR" dirty="0" smtClean="0"/>
              <a:t>2.1.5 </a:t>
            </a:r>
            <a:r>
              <a:rPr lang="ko-KR" altLang="en-US" dirty="0" err="1" smtClean="0"/>
              <a:t>역행렬</a:t>
            </a:r>
            <a:endParaRPr lang="en-US" altLang="ko-KR" dirty="0" smtClean="0"/>
          </a:p>
          <a:p>
            <a:r>
              <a:rPr lang="en-US" altLang="ko-KR" dirty="0" smtClean="0"/>
              <a:t>2.1.6 </a:t>
            </a:r>
            <a:r>
              <a:rPr lang="ko-KR" altLang="en-US" dirty="0" smtClean="0"/>
              <a:t>행렬 분해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메시지가 지닌 정보를 수량화할 수 있나</a:t>
                </a:r>
                <a:r>
                  <a:rPr lang="en-US" altLang="ko-KR" dirty="0" smtClean="0"/>
                  <a:t>?</a:t>
                </a:r>
              </a:p>
              <a:p>
                <a:pPr lvl="1"/>
                <a:r>
                  <a:rPr lang="en-US" altLang="ko-KR" dirty="0" smtClean="0"/>
                  <a:t>“</a:t>
                </a:r>
                <a:r>
                  <a:rPr lang="ko-KR" altLang="en-US" dirty="0" smtClean="0"/>
                  <a:t>고비 사막에 눈이 왔다</a:t>
                </a:r>
                <a:r>
                  <a:rPr lang="en-US" altLang="ko-KR" dirty="0" smtClean="0"/>
                  <a:t>”</a:t>
                </a:r>
                <a:r>
                  <a:rPr lang="ko-KR" altLang="en-US" dirty="0" smtClean="0"/>
                  <a:t>와 </a:t>
                </a:r>
                <a:r>
                  <a:rPr lang="en-US" altLang="ko-KR" dirty="0" smtClean="0"/>
                  <a:t>“</a:t>
                </a:r>
                <a:r>
                  <a:rPr lang="ko-KR" altLang="en-US" dirty="0" smtClean="0"/>
                  <a:t>대관령에 눈이 왔다</a:t>
                </a:r>
                <a:r>
                  <a:rPr lang="en-US" altLang="ko-KR" dirty="0" smtClean="0"/>
                  <a:t>”</a:t>
                </a:r>
                <a:r>
                  <a:rPr lang="ko-KR" altLang="en-US" dirty="0" smtClean="0"/>
                  <a:t>라는 두 메시지 중 어느 것이 더 많은 정보를 가지나</a:t>
                </a:r>
                <a:r>
                  <a:rPr lang="en-US" altLang="ko-KR" dirty="0" smtClean="0"/>
                  <a:t>?</a:t>
                </a:r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정보이론의 기본 원리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olidFill>
                      <a:srgbClr val="0000FF"/>
                    </a:solidFill>
                  </a:rPr>
                  <a:t>확률이 작을수록 많은 정보</a:t>
                </a:r>
                <a:endParaRPr lang="en-US" altLang="ko-KR" dirty="0" smtClean="0">
                  <a:solidFill>
                    <a:srgbClr val="0000FF"/>
                  </a:solidFill>
                </a:endParaRPr>
              </a:p>
              <a:p>
                <a:r>
                  <a:rPr lang="ko-KR" altLang="en-US" dirty="0" smtClean="0"/>
                  <a:t>자기 정보</a:t>
                </a:r>
                <a:r>
                  <a:rPr lang="en-US" altLang="ko-KR" baseline="30000" dirty="0" smtClean="0"/>
                  <a:t>self information</a:t>
                </a:r>
              </a:p>
              <a:p>
                <a:pPr lvl="1"/>
                <a:r>
                  <a:rPr lang="ko-KR" altLang="en-US" dirty="0" smtClean="0"/>
                  <a:t>사건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메시지</a:t>
                </a:r>
                <a:r>
                  <a:rPr lang="en-US" altLang="ko-KR" dirty="0" smtClean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/>
                            <a:ea typeface="Cambria Math"/>
                          </a:rPr>
                          <m:t>ℯ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의 정보량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단위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비트 또는 </a:t>
                </a:r>
                <a:r>
                  <a:rPr lang="ko-KR" altLang="en-US" dirty="0" err="1" smtClean="0"/>
                  <a:t>나츠</a:t>
                </a:r>
                <a:r>
                  <a:rPr lang="en-US" altLang="ko-KR" dirty="0" smtClean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r>
                  <a:rPr lang="ko-KR" altLang="en-US" dirty="0" smtClean="0"/>
                  <a:t>엔트로피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확률변수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 smtClean="0"/>
                  <a:t>의 불확실성을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나타내는 엔트로피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9" y="3267937"/>
            <a:ext cx="7186761" cy="33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869160"/>
            <a:ext cx="774357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91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자기 정보와 엔트로피 예제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주사위가 윷보다 엔트로피가 높은 이유는</a:t>
            </a:r>
            <a:r>
              <a:rPr lang="en-US" altLang="ko-KR" dirty="0" smtClean="0"/>
              <a:t>?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17145"/>
            <a:ext cx="8170887" cy="2859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24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교차 엔트로피</a:t>
            </a:r>
            <a:r>
              <a:rPr lang="en-US" altLang="ko-KR" baseline="30000" dirty="0" smtClean="0"/>
              <a:t>cross entropy</a:t>
            </a:r>
          </a:p>
          <a:p>
            <a:pPr lvl="1"/>
            <a:r>
              <a:rPr lang="ko-KR" altLang="en-US" dirty="0" smtClean="0"/>
              <a:t>두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확률분포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사이의 교차 엔트로피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식을 전개하면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7353449" cy="67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6890345" cy="225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2509682" y="5556584"/>
            <a:ext cx="2059429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11456" y="5584836"/>
            <a:ext cx="1872208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KL </a:t>
            </a:r>
            <a:r>
              <a:rPr lang="ko-KR" altLang="en-US" sz="2000" dirty="0" err="1" smtClean="0">
                <a:latin typeface="Times New Roman" pitchFamily="18" charset="0"/>
                <a:cs typeface="Times New Roman" pitchFamily="18" charset="0"/>
              </a:rPr>
              <a:t>다이버전스</a:t>
            </a:r>
            <a:endParaRPr lang="ko-KR" alt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0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KL </a:t>
            </a:r>
            <a:r>
              <a:rPr lang="ko-KR" altLang="en-US" dirty="0" err="1" smtClean="0"/>
              <a:t>다이버전스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식 </a:t>
            </a:r>
            <a:r>
              <a:rPr lang="en-US" altLang="ko-KR" dirty="0" smtClean="0"/>
              <a:t>(2.48)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사이의 </a:t>
            </a:r>
            <a:r>
              <a:rPr lang="en-US" altLang="ko-KR" dirty="0"/>
              <a:t>KL </a:t>
            </a:r>
            <a:r>
              <a:rPr lang="ko-KR" altLang="en-US" dirty="0" err="1" smtClean="0"/>
              <a:t>다이버전스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두 확률분포 사이의 거리를 계산할 때 주로 사용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교차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엔트로피와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KL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다이버전스의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관계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82532"/>
            <a:ext cx="6273700" cy="730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10989"/>
            <a:ext cx="7967811" cy="99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863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836712"/>
            <a:ext cx="6568489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80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최적화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2.3.1 </a:t>
                </a:r>
                <a:r>
                  <a:rPr lang="ko-KR" altLang="en-US" dirty="0" smtClean="0"/>
                  <a:t>매개변수 공간의 탐색</a:t>
                </a:r>
                <a:endParaRPr lang="en-US" altLang="ko-KR" dirty="0"/>
              </a:p>
              <a:p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2.3.2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미분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2.3.3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경사 하강 알고리즘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순수 수학 최적화와 기계 학습 최적화의 차이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순수 수학의 최적화 예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ko-KR" i="1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/>
                                    <a:cs typeface="Times New Roman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1</m:t>
                                        </m:r>
                                      </m:sub>
                                      <m:sup/>
                                    </m:sSubSup>
                                    <m:r>
                                      <a:rPr lang="en-US" altLang="ko-KR" i="1" baseline="30000">
                                        <a:latin typeface="Cambria Math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ko-KR" i="1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/>
                                    <a:cs typeface="Times New Roman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2</m:t>
                                        </m:r>
                                      </m:sub>
                                      <m:sup/>
                                    </m:sSubSup>
                                    <m:r>
                                      <a:rPr lang="en-US" altLang="ko-KR" i="1" baseline="30000">
                                        <a:latin typeface="Cambria Math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최저점을 찾아라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기계 학습의 최적화는 단지 </a:t>
                </a:r>
                <a:r>
                  <a:rPr lang="ko-KR" altLang="en-US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훈련집합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이 주어지고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훈련집합에 따라 정해지는 목적함수의 최저점을 찾아야 함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데이터로 미분하는 과정 필요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오류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역전파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알고리즘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(3.4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절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)</a:t>
                </a:r>
              </a:p>
              <a:p>
                <a:pPr lvl="2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주로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SGD(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스토캐스틱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경사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하강법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)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사용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91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학습 모델의 매개변수 공간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높은 차원에 비해 훈련집합의 크기가 작아 참인 확률분포를 구하는 일은 불가능함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따라서 기계 학습은 적절한 모델을 선택하고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목적함수를 정의하고</a:t>
                </a:r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모델의 매개변수 공간을 탐색하여 목적함수가 최저가 되는 </a:t>
                </a:r>
                <a:r>
                  <a:rPr lang="ko-KR" altLang="en-US" dirty="0" err="1" smtClean="0"/>
                  <a:t>최적점을</a:t>
                </a:r>
                <a:r>
                  <a:rPr lang="ko-KR" altLang="en-US" dirty="0" smtClean="0"/>
                  <a:t> 찾는 전략 사용 </a:t>
                </a:r>
                <a:r>
                  <a:rPr lang="en-US" altLang="ko-KR" dirty="0" smtClean="0">
                    <a:sym typeface="Wingdings" pitchFamily="2" charset="2"/>
                  </a:rPr>
                  <a:t></a:t>
                </a:r>
                <a:r>
                  <a:rPr lang="ko-KR" altLang="en-US" dirty="0" smtClean="0"/>
                  <a:t> 특징 공간에서 해야 하는 일을 모델의 매개변수 공간에서 하는 일로 대치한 셈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2-22]</a:t>
                </a:r>
                <a:r>
                  <a:rPr lang="ko-KR" altLang="en-US" dirty="0" smtClean="0"/>
                  <a:t>는 여러 예제 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 smtClean="0"/>
                  <a:t>는 매개변수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</m:d>
                  </m:oMath>
                </a14:m>
                <a:r>
                  <a:rPr lang="ko-KR" altLang="en-US" dirty="0" smtClean="0"/>
                  <a:t>는 목적함수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12976"/>
            <a:ext cx="7461076" cy="251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672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학습 모델의 매개변수 공간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특징 공간보다 수 배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~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수만 배 넓음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[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그림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2-22]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선형회귀에서는 특징 공간은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차원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매개변수 공간은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차원 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MNIST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인식하는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딥러닝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모델은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784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차원 특징 공간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수십만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~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수백만 차원의 매개변수 공간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[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그림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2-23]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개념도의 매개변수 공간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  <a:cs typeface="Times New Roman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은 전역 최적해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지역 최적해 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와 같이 전역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최적해에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가까운 </a:t>
                </a:r>
                <a:r>
                  <a:rPr lang="ko-KR" altLang="en-US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지역 </a:t>
                </a:r>
                <a:r>
                  <a:rPr lang="ko-KR" altLang="en-US" dirty="0" err="1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최적해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를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찾고 만족하는 경우 많음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r>
                  <a:rPr lang="ko-KR" altLang="en-US" dirty="0" smtClean="0"/>
                  <a:t>기계 학습이 해야 할 일을 식으로 정의하면</a:t>
                </a:r>
                <a:r>
                  <a:rPr lang="en-US" altLang="ko-KR" dirty="0" smtClean="0"/>
                  <a:t>,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9" y="3140968"/>
            <a:ext cx="7006987" cy="20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9" y="5947780"/>
            <a:ext cx="7943230" cy="50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연결선 16"/>
          <p:cNvCxnSpPr/>
          <p:nvPr/>
        </p:nvCxnSpPr>
        <p:spPr>
          <a:xfrm>
            <a:off x="4788024" y="6453336"/>
            <a:ext cx="172819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54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4032448" cy="5688632"/>
          </a:xfrm>
        </p:spPr>
        <p:txBody>
          <a:bodyPr/>
          <a:lstStyle/>
          <a:p>
            <a:r>
              <a:rPr lang="ko-KR" altLang="en-US" dirty="0" smtClean="0"/>
              <a:t>최적화 문제 해결</a:t>
            </a:r>
            <a:endParaRPr lang="en-US" altLang="ko-KR" dirty="0" smtClean="0"/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낱낱탐색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exhaustive search</a:t>
            </a:r>
            <a:r>
              <a:rPr lang="ko-KR" altLang="en-US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알고리즘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 smtClean="0"/>
              <a:t>차원이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조금만 높아져도 적용 불가능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4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Iris</a:t>
            </a:r>
            <a:r>
              <a:rPr lang="ko-KR" altLang="en-US" dirty="0" smtClean="0"/>
              <a:t>에서 각 차원을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구간으로 나눈다면 총 </a:t>
            </a:r>
            <a:r>
              <a:rPr lang="en-US" altLang="ko-KR" dirty="0" smtClean="0"/>
              <a:t>1000</a:t>
            </a:r>
            <a:r>
              <a:rPr lang="en-US" altLang="ko-KR" baseline="30000" dirty="0" smtClean="0"/>
              <a:t>4</a:t>
            </a:r>
            <a:r>
              <a:rPr lang="ko-KR" altLang="en-US" dirty="0" smtClean="0"/>
              <a:t>개의 점을 평가해야 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무작위 탐색 알고리즘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아무 전략이 없는 순진한 알고리즘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52" y="1196752"/>
            <a:ext cx="449852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600" y="3645024"/>
            <a:ext cx="4527276" cy="2683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1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2-3]</a:t>
            </a:r>
            <a:r>
              <a:rPr lang="ko-KR" altLang="en-US" dirty="0" smtClean="0"/>
              <a:t>은 기계 학습이 사용하는 전형적인 알고리즘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라인 </a:t>
            </a:r>
            <a:r>
              <a:rPr lang="en-US" altLang="ko-KR" dirty="0" smtClean="0"/>
              <a:t>3</a:t>
            </a:r>
            <a:r>
              <a:rPr lang="ko-KR" altLang="en-US" dirty="0" smtClean="0"/>
              <a:t>에서는 목적함수가 작아지는 방향을 주로 미분으로 찾아냄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67" y="2276872"/>
            <a:ext cx="7823597" cy="3114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867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벡터와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샘플을 특징 벡터로</a:t>
            </a:r>
            <a:r>
              <a:rPr lang="en-US" altLang="ko-KR" baseline="30000" dirty="0"/>
              <a:t>feature vector</a:t>
            </a:r>
            <a:r>
              <a:rPr lang="ko-KR" altLang="en-US" dirty="0" smtClean="0"/>
              <a:t> 표현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Iris </a:t>
            </a:r>
            <a:r>
              <a:rPr lang="ko-KR" altLang="en-US" dirty="0" smtClean="0"/>
              <a:t>데이터에서 꽃받침의 길이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꽃받침의 너비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꽃잎의 길이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꽃잎의 너비라는</a:t>
            </a:r>
            <a:r>
              <a:rPr lang="en-US" altLang="ko-KR" dirty="0" smtClean="0"/>
              <a:t> 4</a:t>
            </a:r>
            <a:r>
              <a:rPr lang="ko-KR" altLang="en-US" dirty="0" smtClean="0"/>
              <a:t>개의 특징이 각각 </a:t>
            </a:r>
            <a:r>
              <a:rPr lang="en-US" altLang="ko-KR" dirty="0" smtClean="0"/>
              <a:t>5.1, 3.5, 1.4, 0.2</a:t>
            </a:r>
            <a:r>
              <a:rPr lang="ko-KR" altLang="en-US" dirty="0" smtClean="0"/>
              <a:t>인 샘플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여러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 벡터를 첨자로 구분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20" y="2780928"/>
            <a:ext cx="2212851" cy="10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69" y="4653136"/>
            <a:ext cx="6780659" cy="113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미분에 의한 최적화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미분의 정의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차 </a:t>
                </a:r>
                <a:r>
                  <a:rPr lang="ko-KR" altLang="en-US" dirty="0" err="1" smtClean="0"/>
                  <a:t>도함수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𝑥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는 함수의 기울기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즉 값이 커지는 방향을 지시함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따라서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 smtClean="0"/>
                  <a:t>방향에 목적함수의 최저점이 존재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알고리즘 </a:t>
                </a:r>
                <a:r>
                  <a:rPr lang="en-US" altLang="ko-KR" dirty="0" smtClean="0"/>
                  <a:t>2-3]</a:t>
                </a:r>
                <a:r>
                  <a:rPr lang="ko-KR" altLang="en-US" dirty="0" smtClean="0"/>
                  <a:t>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FF"/>
                        </a:solidFill>
                        <a:latin typeface="Cambria Math"/>
                      </a:rPr>
                      <m:t>𝑑</m:t>
                    </m:r>
                    <m:r>
                      <a:rPr lang="el-GR" altLang="ko-KR" b="1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𝚯</m:t>
                    </m:r>
                  </m:oMath>
                </a14:m>
                <a:r>
                  <a:rPr lang="ko-KR" altLang="en-US" dirty="0" smtClean="0">
                    <a:solidFill>
                      <a:srgbClr val="0000FF"/>
                    </a:solidFill>
                  </a:rPr>
                  <a:t>로</a:t>
                </a:r>
                <a:r>
                  <a:rPr lang="en-US" altLang="ko-KR" dirty="0" smtClean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 smtClean="0">
                    <a:solidFill>
                      <a:srgbClr val="0000FF"/>
                    </a:solidFill>
                    <a:sym typeface="Wingdings" pitchFamily="2" charset="2"/>
                  </a:rPr>
                  <a:t>를 사용함</a:t>
                </a:r>
                <a:r>
                  <a:rPr lang="en-US" altLang="ko-KR" dirty="0" smtClean="0">
                    <a:sym typeface="Wingdings" pitchFamily="2" charset="2"/>
                  </a:rPr>
                  <a:t> </a:t>
                </a:r>
                <a:r>
                  <a:rPr lang="ko-KR" altLang="en-US" dirty="0" smtClean="0">
                    <a:solidFill>
                      <a:srgbClr val="0000FF"/>
                    </a:solidFill>
                    <a:sym typeface="Wingdings" pitchFamily="2" charset="2"/>
                  </a:rPr>
                  <a:t>경사</a:t>
                </a:r>
                <a:r>
                  <a:rPr lang="en-US" altLang="ko-KR" dirty="0" smtClean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olidFill>
                      <a:srgbClr val="0000FF"/>
                    </a:solidFill>
                    <a:sym typeface="Wingdings" pitchFamily="2" charset="2"/>
                  </a:rPr>
                  <a:t>하강</a:t>
                </a:r>
                <a:r>
                  <a:rPr lang="en-US" altLang="ko-KR" dirty="0" smtClean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olidFill>
                      <a:srgbClr val="0000FF"/>
                    </a:solidFill>
                    <a:sym typeface="Wingdings" pitchFamily="2" charset="2"/>
                  </a:rPr>
                  <a:t>알고리즘의 핵심 원리</a:t>
                </a:r>
                <a:endParaRPr lang="en-US" altLang="ko-KR" dirty="0">
                  <a:solidFill>
                    <a:srgbClr val="0000FF"/>
                  </a:solidFill>
                </a:endParaRPr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01010"/>
            <a:ext cx="7069807" cy="549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3717032"/>
            <a:ext cx="4137645" cy="2378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151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편미분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변수가 여러 개인 함수의 미분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미분값이</a:t>
                </a:r>
                <a:r>
                  <a:rPr lang="ko-KR" altLang="en-US" dirty="0" smtClean="0"/>
                  <a:t> 이루는 벡터를 </a:t>
                </a:r>
                <a:r>
                  <a:rPr lang="ko-KR" altLang="en-US" dirty="0" err="1" smtClean="0">
                    <a:solidFill>
                      <a:srgbClr val="0000FF"/>
                    </a:solidFill>
                  </a:rPr>
                  <a:t>그레이디언트</a:t>
                </a:r>
                <a:r>
                  <a:rPr lang="ko-KR" altLang="en-US" dirty="0" err="1" smtClean="0"/>
                  <a:t>라</a:t>
                </a:r>
                <a:r>
                  <a:rPr lang="ko-KR" altLang="en-US" dirty="0" smtClean="0"/>
                  <a:t> 부름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여러 가지 표기</a:t>
                </a:r>
                <a:r>
                  <a:rPr lang="en-US" altLang="ko-KR" dirty="0" smtClean="0"/>
                  <a:t>: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𝛻</m:t>
                    </m:r>
                    <m:r>
                      <a:rPr lang="en-US" altLang="ko-KR" b="0" i="1" smtClean="0">
                        <a:latin typeface="Cambria Math"/>
                      </a:rPr>
                      <m:t>𝑓</m:t>
                    </m:r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f>
                      <m:f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r>
                  <a:rPr lang="ko-KR" altLang="en-US" dirty="0" smtClean="0"/>
                  <a:t>기계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학습에서 </a:t>
                </a:r>
                <a:r>
                  <a:rPr lang="ko-KR" altLang="en-US" dirty="0" err="1" smtClean="0"/>
                  <a:t>편미분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매개변수 집합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 smtClean="0"/>
                  <a:t>에 많은 변수가 있으므로 </a:t>
                </a:r>
                <a:r>
                  <a:rPr lang="ko-KR" altLang="en-US" dirty="0" err="1" smtClean="0"/>
                  <a:t>편미분을</a:t>
                </a:r>
                <a:r>
                  <a:rPr lang="ko-KR" altLang="en-US" dirty="0" smtClean="0"/>
                  <a:t> 많이 사용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84984"/>
            <a:ext cx="755995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20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편미분으로</a:t>
            </a:r>
            <a:r>
              <a:rPr lang="ko-KR" altLang="en-US" dirty="0" smtClean="0"/>
              <a:t> 얻은 </a:t>
            </a:r>
            <a:r>
              <a:rPr lang="ko-KR" altLang="en-US" dirty="0" err="1" smtClean="0"/>
              <a:t>그레이디언트에</a:t>
            </a:r>
            <a:r>
              <a:rPr lang="ko-KR" altLang="en-US" dirty="0" smtClean="0"/>
              <a:t> 따라 최저점을 찾아가는 예제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628800"/>
            <a:ext cx="7814943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240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독립변수와 종속변수의 구분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(1.2)</a:t>
                </a:r>
                <a:r>
                  <a:rPr lang="ko-KR" altLang="en-US" dirty="0" smtClean="0"/>
                  <a:t>에서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독립변수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종속변수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기계 학습에서 이런 해석은 무의미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왜냐하면 예측 단계를 위한 해석에 불과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최적화는 예측 단계가 아니라 학습 단계에 필요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식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(1.8)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에서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Θ</m:t>
                    </m:r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가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독립변수이고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𝑒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𝐽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라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하면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가 종속변수임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[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그림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2-22]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여러 가지 사례를 보여줌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951796"/>
            <a:ext cx="60293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11" y="3717032"/>
            <a:ext cx="5924947" cy="837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71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연쇄법칙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합성함수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𝑔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의 미분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</a:t>
                </a:r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다층 </a:t>
                </a:r>
                <a:r>
                  <a:rPr lang="ko-KR" altLang="en-US" dirty="0" err="1" smtClean="0"/>
                  <a:t>퍼셉트론은</a:t>
                </a:r>
                <a:r>
                  <a:rPr lang="ko-KR" altLang="en-US" dirty="0" smtClean="0"/>
                  <a:t> 합성함수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i="1" smtClean="0">
                                <a:latin typeface="Cambria Math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23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를 계산할 때 연쇄법칙 적용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3.4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절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오류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역전파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에서 설명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07" y="1700808"/>
            <a:ext cx="5832648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9469"/>
            <a:ext cx="6840760" cy="337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68960"/>
            <a:ext cx="5043349" cy="564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258" y="3933056"/>
            <a:ext cx="4776312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err="1" smtClean="0"/>
                  <a:t>야코비언</a:t>
                </a:r>
                <a:r>
                  <a:rPr lang="ko-KR" altLang="en-US" dirty="0" smtClean="0"/>
                  <a:t> 행렬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함수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𝐟</m:t>
                    </m:r>
                    <m:r>
                      <a:rPr lang="en-US" altLang="ko-KR" b="0" i="0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↦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ko-KR" altLang="en-US" dirty="0" smtClean="0"/>
                  <a:t>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미분하여 얻은 행렬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r>
                  <a:rPr lang="ko-KR" altLang="en-US" dirty="0" err="1" smtClean="0"/>
                  <a:t>헤시안</a:t>
                </a:r>
                <a:r>
                  <a:rPr lang="ko-KR" altLang="en-US" dirty="0" smtClean="0"/>
                  <a:t> 행렬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차 편도함수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36687"/>
            <a:ext cx="3384376" cy="1761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98" y="2029676"/>
            <a:ext cx="4298662" cy="32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83968" y="1591405"/>
            <a:ext cx="554246" cy="57540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 smtClean="0"/>
              <a:t>예</a:t>
            </a:r>
            <a:r>
              <a:rPr lang="en-US" altLang="ko-KR" sz="2000" dirty="0" smtClean="0"/>
              <a:t>)</a:t>
            </a:r>
            <a:endParaRPr lang="ko-KR" altLang="en-US" sz="2000" dirty="0" smtClean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98" y="2564904"/>
            <a:ext cx="1433090" cy="746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564903"/>
            <a:ext cx="1740885" cy="746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09120"/>
            <a:ext cx="4134170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00211" y="3717032"/>
            <a:ext cx="554246" cy="57540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 smtClean="0"/>
              <a:t>예</a:t>
            </a:r>
            <a:r>
              <a:rPr lang="en-US" altLang="ko-KR" sz="2000" dirty="0" smtClean="0"/>
              <a:t>)</a:t>
            </a:r>
            <a:endParaRPr lang="ko-KR" altLang="en-US" sz="2000" dirty="0" smtClean="0"/>
          </a:p>
        </p:txBody>
      </p:sp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992" y="4293096"/>
            <a:ext cx="1573535" cy="310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538" y="4581128"/>
            <a:ext cx="3910186" cy="54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98" y="5229200"/>
            <a:ext cx="3390551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98" y="5877272"/>
            <a:ext cx="1761531" cy="48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953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경사 하강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(2.58)</a:t>
                </a:r>
                <a:r>
                  <a:rPr lang="ko-KR" altLang="en-US" dirty="0" smtClean="0"/>
                  <a:t>은 경사 </a:t>
                </a:r>
                <a:r>
                  <a:rPr lang="ko-KR" altLang="en-US" dirty="0" err="1" smtClean="0"/>
                  <a:t>하강법이</a:t>
                </a:r>
                <a:r>
                  <a:rPr lang="ko-KR" altLang="en-US" dirty="0" smtClean="0"/>
                  <a:t> 낮은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곳을 찾아가는 원리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𝐠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𝑑</m:t>
                    </m:r>
                    <m:r>
                      <a:rPr lang="el-GR" altLang="ko-KR" b="1" i="1" smtClean="0">
                        <a:latin typeface="Cambria Math"/>
                        <a:ea typeface="Cambria Math"/>
                      </a:rPr>
                      <m:t>𝜣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1" i="1" smtClean="0">
                            <a:latin typeface="Cambria Math"/>
                          </a:rPr>
                          <m:t>𝑱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l-GR" altLang="ko-KR" b="1" i="1" smtClean="0">
                            <a:latin typeface="Cambria Math"/>
                            <a:ea typeface="Cambria Math"/>
                          </a:rPr>
                          <m:t>𝜣</m:t>
                        </m:r>
                      </m:den>
                    </m:f>
                  </m:oMath>
                </a14:m>
                <a:r>
                  <a:rPr lang="ko-KR" altLang="en-US" dirty="0" smtClean="0"/>
                  <a:t>이고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ko-KR" altLang="en-US" dirty="0" smtClean="0"/>
                  <a:t>는 학습률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r>
                  <a:rPr lang="ko-KR" altLang="en-US" dirty="0" smtClean="0"/>
                  <a:t>배치 경사 하강 알고리즘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샘플의 </a:t>
                </a:r>
                <a:r>
                  <a:rPr lang="ko-KR" altLang="en-US" dirty="0" err="1" smtClean="0"/>
                  <a:t>그레이디언트를</a:t>
                </a:r>
                <a:r>
                  <a:rPr lang="ko-KR" altLang="en-US" dirty="0" smtClean="0"/>
                  <a:t> 평균한 후 한꺼번에 갱신</a:t>
                </a: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37" y="1793492"/>
            <a:ext cx="62579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58054"/>
            <a:ext cx="4929726" cy="286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28184" y="3284984"/>
            <a:ext cx="1224136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 smtClean="0"/>
              <a:t>훈련집합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719" y="3789040"/>
            <a:ext cx="21717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719" y="4293096"/>
            <a:ext cx="21431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83569" y="1844824"/>
            <a:ext cx="1584176" cy="33919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17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경사 하강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0000FF"/>
                </a:solidFill>
              </a:rPr>
              <a:t>스토캐스틱</a:t>
            </a:r>
            <a:r>
              <a:rPr lang="ko-KR" altLang="en-US" dirty="0" smtClean="0">
                <a:solidFill>
                  <a:srgbClr val="0000FF"/>
                </a:solidFill>
              </a:rPr>
              <a:t> 경사 하강</a:t>
            </a:r>
            <a:r>
              <a:rPr lang="en-US" altLang="ko-KR" baseline="30000" dirty="0" smtClean="0"/>
              <a:t>SGD(stochastic gradient descent)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샘플의 </a:t>
            </a:r>
            <a:r>
              <a:rPr lang="ko-KR" altLang="en-US" dirty="0" err="1" smtClean="0"/>
              <a:t>그레이디언트를</a:t>
            </a:r>
            <a:r>
              <a:rPr lang="ko-KR" altLang="en-US" dirty="0" smtClean="0"/>
              <a:t> 계산한 후 즉시 갱신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라인 </a:t>
            </a:r>
            <a:r>
              <a:rPr lang="en-US" altLang="ko-KR" dirty="0" smtClean="0"/>
              <a:t>3~6</a:t>
            </a:r>
            <a:r>
              <a:rPr lang="ko-KR" altLang="en-US" dirty="0" smtClean="0"/>
              <a:t>을 한 번 반복하는 일을 한 세대라 부름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다른 방식의 구현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132856"/>
            <a:ext cx="4134611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02" y="5589239"/>
            <a:ext cx="3744416" cy="88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7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벡터와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여러 개의 벡터를 담음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훈련집합을 </a:t>
            </a:r>
            <a:r>
              <a:rPr lang="ko-KR" altLang="en-US" dirty="0"/>
              <a:t>담은 행렬을 설계행렬이라 </a:t>
            </a:r>
            <a:r>
              <a:rPr lang="ko-KR" altLang="en-US" dirty="0" smtClean="0"/>
              <a:t>부름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Iris </a:t>
            </a:r>
            <a:r>
              <a:rPr lang="ko-KR" altLang="en-US" dirty="0" smtClean="0"/>
              <a:t>데이터에 있는 </a:t>
            </a:r>
            <a:r>
              <a:rPr lang="en-US" altLang="ko-KR" dirty="0" smtClean="0"/>
              <a:t>150</a:t>
            </a:r>
            <a:r>
              <a:rPr lang="ko-KR" altLang="en-US" dirty="0" smtClean="0"/>
              <a:t>개의 샘플을 설계 행렬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 smtClean="0"/>
              <a:t>로 표현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3" y="3140968"/>
            <a:ext cx="6336704" cy="20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40352" y="2996952"/>
            <a:ext cx="914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 smtClean="0"/>
              <a:t>행</a:t>
            </a:r>
            <a:r>
              <a:rPr lang="en-US" altLang="ko-KR" sz="2000" baseline="30000" dirty="0" smtClean="0"/>
              <a:t>row</a:t>
            </a:r>
            <a:endParaRPr lang="ko-KR" altLang="en-US" sz="2000" baseline="30000" dirty="0" smtClean="0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>
            <a:off x="7145677" y="3225552"/>
            <a:ext cx="5946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89648" y="5676859"/>
            <a:ext cx="914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 smtClean="0"/>
              <a:t>열</a:t>
            </a:r>
            <a:r>
              <a:rPr lang="en-US" altLang="ko-KR" sz="2000" baseline="30000" dirty="0" smtClean="0"/>
              <a:t>column</a:t>
            </a:r>
            <a:endParaRPr lang="ko-KR" altLang="en-US" sz="2000" baseline="30000" dirty="0" smtClean="0"/>
          </a:p>
        </p:txBody>
      </p:sp>
      <p:cxnSp>
        <p:nvCxnSpPr>
          <p:cNvPr id="11" name="직선 화살표 연결선 10"/>
          <p:cNvCxnSpPr>
            <a:stCxn id="10" idx="0"/>
          </p:cNvCxnSpPr>
          <p:nvPr/>
        </p:nvCxnSpPr>
        <p:spPr>
          <a:xfrm flipV="1">
            <a:off x="4546848" y="5157192"/>
            <a:ext cx="0" cy="51966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32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벡터와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의 전치행렬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Iris</a:t>
            </a:r>
            <a:r>
              <a:rPr lang="ko-KR" altLang="en-US" dirty="0" smtClean="0"/>
              <a:t>의 설계 행렬을 </a:t>
            </a:r>
            <a:r>
              <a:rPr lang="ko-KR" altLang="en-US" dirty="0" err="1" smtClean="0"/>
              <a:t>전치행렬</a:t>
            </a:r>
            <a:r>
              <a:rPr lang="ko-KR" altLang="en-US" dirty="0" smtClean="0"/>
              <a:t> 표기에 따라 표현하면</a:t>
            </a:r>
            <a:r>
              <a:rPr lang="en-US" altLang="ko-KR" dirty="0" smtClean="0"/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36" y="1556792"/>
            <a:ext cx="6917484" cy="1311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97152"/>
            <a:ext cx="158115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36" y="3140968"/>
            <a:ext cx="48863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98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벡터와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행렬을 이용하면 수학을 간결하게 표현할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다항식의 행렬 표현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특수한 행렬들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4" y="4509120"/>
            <a:ext cx="4852963" cy="1703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71447"/>
            <a:ext cx="8118482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79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벡터와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행렬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행렬 곱셈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r>
              <a:rPr lang="ko-KR" altLang="en-US" dirty="0" smtClean="0"/>
              <a:t>교환법칙 성립하지 않음</a:t>
            </a:r>
            <a:r>
              <a:rPr lang="en-US" altLang="ko-KR" dirty="0" smtClean="0"/>
              <a:t>:</a:t>
            </a:r>
          </a:p>
          <a:p>
            <a:pPr lvl="2"/>
            <a:r>
              <a:rPr lang="ko-KR" altLang="en-US" dirty="0" smtClean="0"/>
              <a:t>분배법칙과 결합법칙 성립</a:t>
            </a:r>
            <a:r>
              <a:rPr lang="en-US" altLang="ko-KR" dirty="0" smtClean="0"/>
              <a:t>:</a:t>
            </a:r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벡터의 내적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841" y="1139722"/>
            <a:ext cx="6552728" cy="834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234" y="2996952"/>
            <a:ext cx="10668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84984"/>
            <a:ext cx="47053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00" y="4377985"/>
            <a:ext cx="6487616" cy="68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2" y="5371704"/>
            <a:ext cx="4440533" cy="91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99" y="2003426"/>
            <a:ext cx="8067055" cy="70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334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2591</TotalTime>
  <Words>1892</Words>
  <Application>Microsoft Office PowerPoint</Application>
  <PresentationFormat>화면 슬라이드 쇼(4:3)</PresentationFormat>
  <Paragraphs>1223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8" baseType="lpstr">
      <vt:lpstr>굴림</vt:lpstr>
      <vt:lpstr>Arial</vt:lpstr>
      <vt:lpstr>아리따M</vt:lpstr>
      <vt:lpstr>맑은 고딕</vt:lpstr>
      <vt:lpstr>Wingdings</vt:lpstr>
      <vt:lpstr>HY견고딕</vt:lpstr>
      <vt:lpstr>Cambria Math</vt:lpstr>
      <vt:lpstr>Times New Roman</vt:lpstr>
      <vt:lpstr>나눔손글씨 펜</vt:lpstr>
      <vt:lpstr>Tahoma</vt:lpstr>
      <vt:lpstr>1_Office 테마</vt:lpstr>
      <vt:lpstr>2장. 기계 학습과 수학</vt:lpstr>
      <vt:lpstr>PREVIEW</vt:lpstr>
      <vt:lpstr>PowerPoint 프레젠테이션</vt:lpstr>
      <vt:lpstr>2.1 선형대수</vt:lpstr>
      <vt:lpstr>2.1.1 벡터와 행렬</vt:lpstr>
      <vt:lpstr>2.1.1 벡터와 행렬</vt:lpstr>
      <vt:lpstr>2.1.1 벡터와 행렬</vt:lpstr>
      <vt:lpstr>2.1.1 벡터와 행렬</vt:lpstr>
      <vt:lpstr>2.1.1 벡터와 행렬</vt:lpstr>
      <vt:lpstr>2.1.1 벡터와 행렬</vt:lpstr>
      <vt:lpstr>2.1.2 놈과 유사도</vt:lpstr>
      <vt:lpstr>2.1.2 놈과 유사도</vt:lpstr>
      <vt:lpstr>2.1.3 퍼셉트론의 해석</vt:lpstr>
      <vt:lpstr>2.1.3 퍼셉트론의 해석</vt:lpstr>
      <vt:lpstr>2.1.3 퍼셉트론의 해석</vt:lpstr>
      <vt:lpstr>2.1.3 퍼셉트론의 해석</vt:lpstr>
      <vt:lpstr>2.1.4 선형결합과 벡터공간</vt:lpstr>
      <vt:lpstr>2.1.5 역행렬</vt:lpstr>
      <vt:lpstr>2.1.5 역행렬</vt:lpstr>
      <vt:lpstr>2.1.5 역행렬</vt:lpstr>
      <vt:lpstr>2.1.5 역행렬</vt:lpstr>
      <vt:lpstr>2.1.6 행렬 분해</vt:lpstr>
      <vt:lpstr>2.1.6 행렬 분해</vt:lpstr>
      <vt:lpstr>2.1.6 행렬 분해</vt:lpstr>
      <vt:lpstr>2.1.6 행렬 분해</vt:lpstr>
      <vt:lpstr>2.2 확률과 통계</vt:lpstr>
      <vt:lpstr>2.2.1 확률 기초</vt:lpstr>
      <vt:lpstr>2.2.1 확률 기초</vt:lpstr>
      <vt:lpstr>2.2.1 확률 기초</vt:lpstr>
      <vt:lpstr>2.2.1 확률 기초</vt:lpstr>
      <vt:lpstr>2.2.2 베이즈 정리와 기계 학습</vt:lpstr>
      <vt:lpstr>2.2.2 베이즈 정리와 기계 학습</vt:lpstr>
      <vt:lpstr>2.2.2 베이즈 정리와 기계 학습</vt:lpstr>
      <vt:lpstr>2.2.3 최대 우도</vt:lpstr>
      <vt:lpstr>2.2.3 최대 우도</vt:lpstr>
      <vt:lpstr>2.2.4 평균과 분산</vt:lpstr>
      <vt:lpstr>2.2.4 평균과 분산</vt:lpstr>
      <vt:lpstr>2.2.5 유용한 확률분포</vt:lpstr>
      <vt:lpstr>2.2.5 유용한 확률분포</vt:lpstr>
      <vt:lpstr>2.2.6 정보이론</vt:lpstr>
      <vt:lpstr>2.2.6 정보이론</vt:lpstr>
      <vt:lpstr>2.2.6 정보이론</vt:lpstr>
      <vt:lpstr>2.2.6 정보이론</vt:lpstr>
      <vt:lpstr>2.2.6 정보이론</vt:lpstr>
      <vt:lpstr>2.3 최적화</vt:lpstr>
      <vt:lpstr>2.3.1 매개변수 공간의 탐색</vt:lpstr>
      <vt:lpstr>2.3.1 매개변수 공간의 탐색</vt:lpstr>
      <vt:lpstr>2.3.1 매개변수 공간의 탐색</vt:lpstr>
      <vt:lpstr>2.3.1 매개변수 공간의 탐색</vt:lpstr>
      <vt:lpstr>2.3.2 미분</vt:lpstr>
      <vt:lpstr>2.3.2 미분</vt:lpstr>
      <vt:lpstr>2.3.2 미분</vt:lpstr>
      <vt:lpstr>2.3.2 미분</vt:lpstr>
      <vt:lpstr>2.3.2 미분</vt:lpstr>
      <vt:lpstr>2.3.2 미분</vt:lpstr>
      <vt:lpstr>2.3.3 경사 하강 알고리즘</vt:lpstr>
      <vt:lpstr>2.3.3 경사 하강 알고리즘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Kang Eun Hee</cp:lastModifiedBy>
  <cp:revision>235</cp:revision>
  <dcterms:created xsi:type="dcterms:W3CDTF">2006-10-05T04:04:58Z</dcterms:created>
  <dcterms:modified xsi:type="dcterms:W3CDTF">2018-01-16T05:00:16Z</dcterms:modified>
</cp:coreProperties>
</file>